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sldIdLst>
    <p:sldId id="257" r:id="rId2"/>
    <p:sldId id="258" r:id="rId3"/>
    <p:sldId id="259" r:id="rId4"/>
    <p:sldId id="260" r:id="rId5"/>
    <p:sldId id="261" r:id="rId6"/>
    <p:sldId id="277" r:id="rId7"/>
    <p:sldId id="262" r:id="rId8"/>
    <p:sldId id="263" r:id="rId9"/>
    <p:sldId id="264" r:id="rId10"/>
    <p:sldId id="281" r:id="rId11"/>
    <p:sldId id="265" r:id="rId12"/>
    <p:sldId id="266" r:id="rId13"/>
    <p:sldId id="270" r:id="rId14"/>
    <p:sldId id="267" r:id="rId15"/>
    <p:sldId id="268" r:id="rId16"/>
    <p:sldId id="274" r:id="rId17"/>
    <p:sldId id="279" r:id="rId18"/>
    <p:sldId id="280" r:id="rId19"/>
    <p:sldId id="283" r:id="rId20"/>
    <p:sldId id="273" r:id="rId21"/>
    <p:sldId id="284" r:id="rId22"/>
    <p:sldId id="269"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30" autoAdjust="0"/>
  </p:normalViewPr>
  <p:slideViewPr>
    <p:cSldViewPr snapToGrid="0">
      <p:cViewPr varScale="1">
        <p:scale>
          <a:sx n="77" d="100"/>
          <a:sy n="77" d="100"/>
        </p:scale>
        <p:origin x="26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pPr/>
              <a:t>1/17/2023</a:t>
            </a:fld>
            <a:endParaRPr lang="en-US" dirty="0"/>
          </a:p>
        </p:txBody>
      </p:sp>
      <p:sp>
        <p:nvSpPr>
          <p:cNvPr id="5" name="Footer Placeholder 4"/>
          <p:cNvSpPr>
            <a:spLocks noGrp="1"/>
          </p:cNvSpPr>
          <p:nvPr>
            <p:ph type="ftr" sz="quarter" idx="11"/>
          </p:nvPr>
        </p:nvSpPr>
        <p:spPr>
          <a:xfrm>
            <a:off x="3520796" y="6377460"/>
            <a:ext cx="5115205"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48A87A34-81AB-432B-8DAE-1953F412C126}" type="datetimeFigureOut">
              <a:rPr lang="en-US" smtClean="0"/>
              <a:t>1/17/2023</a:t>
            </a:fld>
            <a:endParaRPr lang="en-US" dirty="0"/>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11119104" y="1170432"/>
            <a:ext cx="978485" cy="201168"/>
          </a:xfrm>
        </p:spPr>
        <p:txBody>
          <a:bodyPr/>
          <a:lstStyle/>
          <a:p>
            <a:fld id="{6D22F896-40B5-4ADD-8801-0D06FADFA09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48A87A34-81AB-432B-8DAE-1953F412C126}" type="datetimeFigureOut">
              <a:rPr lang="en-US" smtClean="0"/>
              <a:pPr/>
              <a:t>1/17/2023</a:t>
            </a:fld>
            <a:endParaRPr lang="en-US" dirty="0"/>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spd="slow">
    <p:wipe/>
  </p:transition>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5F2F164-15F0-87E0-3170-C6BAC21B5A24}"/>
              </a:ext>
            </a:extLst>
          </p:cNvPr>
          <p:cNvSpPr/>
          <p:nvPr/>
        </p:nvSpPr>
        <p:spPr>
          <a:xfrm>
            <a:off x="8178085" y="4610637"/>
            <a:ext cx="3756338" cy="1867436"/>
          </a:xfrm>
          <a:prstGeom prst="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Amir Suliman</a:t>
            </a:r>
          </a:p>
          <a:p>
            <a:pPr algn="ctr"/>
            <a:r>
              <a:rPr lang="en-US" sz="3600" dirty="0"/>
              <a:t>19pwcse1805</a:t>
            </a:r>
          </a:p>
        </p:txBody>
      </p:sp>
    </p:spTree>
    <p:extLst>
      <p:ext uri="{BB962C8B-B14F-4D97-AF65-F5344CB8AC3E}">
        <p14:creationId xmlns:p14="http://schemas.microsoft.com/office/powerpoint/2010/main" val="64213437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0" y="0"/>
            <a:ext cx="12192000" cy="684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44056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18" y="650073"/>
            <a:ext cx="8610600" cy="1293028"/>
          </a:xfrm>
        </p:spPr>
        <p:txBody>
          <a:bodyPr>
            <a:normAutofit fontScale="90000"/>
          </a:bodyPr>
          <a:lstStyle/>
          <a:p>
            <a:pPr algn="ctr"/>
            <a:r>
              <a:rPr lang="en-US" dirty="0">
                <a:latin typeface="Times New Roman" pitchFamily="18" charset="0"/>
                <a:cs typeface="Times New Roman" pitchFamily="18" charset="0"/>
              </a:rPr>
              <a:t>AFFECTED AREA</a:t>
            </a:r>
            <a:br>
              <a:rPr lang="en-US" dirty="0">
                <a:latin typeface="Times New Roman" pitchFamily="18" charset="0"/>
                <a:cs typeface="Times New Roman" pitchFamily="18" charset="0"/>
              </a:rPr>
            </a:b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828" y="1444337"/>
            <a:ext cx="8468590" cy="5116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83770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21318" y="117621"/>
            <a:ext cx="8610600" cy="1293028"/>
          </a:xfrm>
        </p:spPr>
        <p:txBody>
          <a:bodyPr>
            <a:normAutofit fontScale="90000"/>
          </a:bodyPr>
          <a:lstStyle/>
          <a:p>
            <a:pPr algn="ctr"/>
            <a:br>
              <a:rPr lang="en-US" dirty="0">
                <a:latin typeface="Times New Roman" pitchFamily="18" charset="0"/>
                <a:cs typeface="Times New Roman" pitchFamily="18" charset="0"/>
              </a:rPr>
            </a:br>
            <a:r>
              <a:rPr lang="en-US" dirty="0">
                <a:latin typeface="Times New Roman" pitchFamily="18" charset="0"/>
                <a:cs typeface="Times New Roman" pitchFamily="18" charset="0"/>
              </a:rPr>
              <a:t>WHAT FACTORS LEAD TO THE MAGNITUDE OF GAS LEAK??</a:t>
            </a:r>
            <a:br>
              <a:rPr lang="en-US" dirty="0">
                <a:latin typeface="Times New Roman" pitchFamily="18" charset="0"/>
                <a:cs typeface="Times New Roman" pitchFamily="18" charset="0"/>
              </a:rPr>
            </a:br>
            <a:endParaRPr lang="en-GB" dirty="0"/>
          </a:p>
        </p:txBody>
      </p:sp>
      <p:sp>
        <p:nvSpPr>
          <p:cNvPr id="6" name="Content Placeholder 5"/>
          <p:cNvSpPr>
            <a:spLocks noGrp="1"/>
          </p:cNvSpPr>
          <p:nvPr>
            <p:ph idx="1"/>
          </p:nvPr>
        </p:nvSpPr>
        <p:spPr>
          <a:xfrm>
            <a:off x="602672" y="2194560"/>
            <a:ext cx="11100955" cy="4247804"/>
          </a:xfrm>
        </p:spPr>
        <p:txBody>
          <a:bodyPr/>
          <a:lstStyle/>
          <a:p>
            <a:pPr lvl="0"/>
            <a:r>
              <a:rPr lang="en-US" sz="2400" dirty="0">
                <a:latin typeface="Times New Roman" panose="02020603050405020304" pitchFamily="18" charset="0"/>
                <a:cs typeface="Times New Roman" pitchFamily="18" charset="0"/>
              </a:rPr>
              <a:t>Storing MIC in large tanks and filling beyond recommended levels.</a:t>
            </a:r>
          </a:p>
          <a:p>
            <a:pPr lvl="0"/>
            <a:r>
              <a:rPr lang="en-US" sz="2400" dirty="0">
                <a:latin typeface="Times New Roman" panose="02020603050405020304" pitchFamily="18" charset="0"/>
                <a:cs typeface="Times New Roman" pitchFamily="18" charset="0"/>
              </a:rPr>
              <a:t>The flare tower and several vent gas scrubbers had been out of service for five months before the disaster.</a:t>
            </a:r>
          </a:p>
          <a:p>
            <a:pPr lvl="0"/>
            <a:r>
              <a:rPr lang="en-US" sz="2400" dirty="0">
                <a:latin typeface="Times New Roman" panose="02020603050405020304" pitchFamily="18" charset="0"/>
                <a:cs typeface="Times New Roman" pitchFamily="18" charset="0"/>
              </a:rPr>
              <a:t>Failure of several safety systems .</a:t>
            </a:r>
          </a:p>
          <a:p>
            <a:pPr lvl="0" algn="just"/>
            <a:r>
              <a:rPr lang="en-US" sz="2400" dirty="0">
                <a:latin typeface="Times New Roman" panose="02020603050405020304" pitchFamily="18" charset="0"/>
                <a:cs typeface="Times New Roman" pitchFamily="18" charset="0"/>
              </a:rPr>
              <a:t>Also some safety systems being switched off to save money, including the MIC tank refrigeration the MIC was kept at 20 degrees Celsius, not the 4.5 degrees advised by the manual.</a:t>
            </a:r>
          </a:p>
          <a:p>
            <a:pPr algn="just"/>
            <a:r>
              <a:rPr lang="en-US" sz="2400" dirty="0">
                <a:latin typeface="Times New Roman" panose="02020603050405020304" pitchFamily="18" charset="0"/>
                <a:cs typeface="Times New Roman" pitchFamily="18" charset="0"/>
              </a:rPr>
              <a:t> There was only one manual back-up system, compared to a four-stage system used by union carbide plant of USA.</a:t>
            </a:r>
          </a:p>
          <a:p>
            <a:r>
              <a:rPr lang="en-US" sz="2400" dirty="0">
                <a:latin typeface="Times New Roman" panose="02020603050405020304" pitchFamily="18" charset="0"/>
                <a:cs typeface="Times New Roman" pitchFamily="18" charset="0"/>
              </a:rPr>
              <a:t>Lack of skilled operators-No proper training was given to them.</a:t>
            </a:r>
          </a:p>
        </p:txBody>
      </p:sp>
    </p:spTree>
    <p:extLst>
      <p:ext uri="{BB962C8B-B14F-4D97-AF65-F5344CB8AC3E}">
        <p14:creationId xmlns:p14="http://schemas.microsoft.com/office/powerpoint/2010/main" val="182896464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28" y="0"/>
            <a:ext cx="12275127"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723958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912" y="286133"/>
            <a:ext cx="9975783" cy="987136"/>
          </a:xfrm>
        </p:spPr>
        <p:txBody>
          <a:bodyPr>
            <a:normAutofit fontScale="90000"/>
          </a:bodyPr>
          <a:lstStyle/>
          <a:p>
            <a:r>
              <a:rPr lang="en-US" dirty="0">
                <a:latin typeface="Times New Roman" pitchFamily="18" charset="0"/>
                <a:cs typeface="Times New Roman" pitchFamily="18" charset="0"/>
              </a:rPr>
              <a:t>OVERALL VIEW OF THE GAS LEAK </a:t>
            </a:r>
            <a:br>
              <a:rPr lang="en-US" dirty="0">
                <a:latin typeface="Times New Roman" pitchFamily="18" charset="0"/>
                <a:cs typeface="Times New Roman" pitchFamily="18" charset="0"/>
              </a:rPr>
            </a:br>
            <a:endParaRPr lang="en-GB" dirty="0"/>
          </a:p>
        </p:txBody>
      </p:sp>
      <p:sp>
        <p:nvSpPr>
          <p:cNvPr id="3" name="Content Placeholder 2"/>
          <p:cNvSpPr>
            <a:spLocks noGrp="1"/>
          </p:cNvSpPr>
          <p:nvPr>
            <p:ph idx="1"/>
          </p:nvPr>
        </p:nvSpPr>
        <p:spPr>
          <a:xfrm>
            <a:off x="529936" y="1591887"/>
            <a:ext cx="10820400" cy="4892040"/>
          </a:xfrm>
        </p:spPr>
        <p:txBody>
          <a:bodyPr/>
          <a:lstStyle/>
          <a:p>
            <a:pPr algn="just"/>
            <a:r>
              <a:rPr lang="en-IN" sz="2400" dirty="0">
                <a:latin typeface="Times New Roman" pitchFamily="18" charset="0"/>
                <a:cs typeface="Times New Roman" pitchFamily="18" charset="0"/>
              </a:rPr>
              <a:t>The scientific reason that caused the accident was that water entered the tank where about 40 cubic meters of MIC was stored.</a:t>
            </a:r>
          </a:p>
          <a:p>
            <a:pPr marL="285750" lvl="0" indent="-285750" algn="just">
              <a:buFont typeface="Wingdings" pitchFamily="2" charset="2"/>
              <a:buChar char="§"/>
            </a:pP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As a result, the safety valve of the tank burst because of the increase in pressure.</a:t>
            </a:r>
          </a:p>
          <a:p>
            <a:pPr marL="285750" indent="-285750" algn="just">
              <a:buFont typeface="Wingdings" pitchFamily="2" charset="2"/>
              <a:buChar char="§"/>
            </a:pPr>
            <a:endParaRPr lang="en-IN"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It is presumed that between 20 and 30 tonnes of MIC were released during the hour that the leak took place.</a:t>
            </a:r>
          </a:p>
          <a:p>
            <a:pPr marL="0" lvl="0" indent="0" algn="just">
              <a:buNone/>
            </a:pPr>
            <a:endParaRPr lang="en-IN"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The gas leaked from a 30 m high chimney and this height was not enough to reduce the effects of the discharge.</a:t>
            </a:r>
          </a:p>
          <a:p>
            <a:pPr marL="285750" indent="-285750" algn="just">
              <a:buFont typeface="Wingdings" pitchFamily="2" charset="2"/>
              <a:buChar char="§"/>
            </a:pPr>
            <a:endParaRPr lang="en-IN" sz="2400" dirty="0">
              <a:latin typeface="Times New Roman" pitchFamily="18" charset="0"/>
              <a:cs typeface="Times New Roman" pitchFamily="18" charset="0"/>
            </a:endParaRPr>
          </a:p>
          <a:p>
            <a:pPr marL="285750" lvl="0" indent="-285750" algn="just">
              <a:buFont typeface="Wingdings" pitchFamily="2" charset="2"/>
              <a:buChar char="§"/>
            </a:pP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7988034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causes</a:t>
            </a:r>
            <a:endParaRPr lang="en-GB"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Use of more dangerous pesticide manufacturing method for decreasing the generation cost.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Plant located very close to a densely populated area.</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Lack of skilled operators.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Reduction of safety management.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28506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150" dirty="0">
                <a:ln w="11430"/>
                <a:solidFill>
                  <a:srgbClr val="F8F8F8"/>
                </a:solidFill>
                <a:effectLst>
                  <a:outerShdw blurRad="25400" algn="tl" rotWithShape="0">
                    <a:srgbClr val="000000">
                      <a:alpha val="43000"/>
                    </a:srgbClr>
                  </a:outerShdw>
                </a:effectLst>
              </a:rPr>
              <a:t>UCIL Plant After Disaster</a:t>
            </a:r>
            <a:br>
              <a:rPr lang="en-US" spc="150" dirty="0">
                <a:ln w="11430"/>
                <a:solidFill>
                  <a:srgbClr val="F8F8F8"/>
                </a:solidFill>
                <a:effectLst>
                  <a:outerShdw blurRad="25400" algn="tl" rotWithShape="0">
                    <a:srgbClr val="000000">
                      <a:alpha val="43000"/>
                    </a:srgbClr>
                  </a:outerShdw>
                </a:effectLst>
              </a:rPr>
            </a:b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3961" y="1674254"/>
            <a:ext cx="6434763" cy="43962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5318365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7276"/>
            <a:ext cx="12192000" cy="69552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94456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757509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85234" y="316487"/>
            <a:ext cx="6098259" cy="3718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587162" y="2644444"/>
            <a:ext cx="6397290" cy="39563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4408911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756" y="0"/>
            <a:ext cx="8610600" cy="1293028"/>
          </a:xfrm>
        </p:spPr>
        <p:txBody>
          <a:bodyPr/>
          <a:lstStyle/>
          <a:p>
            <a:pPr algn="ctr"/>
            <a:r>
              <a:rPr lang="en-US" sz="5400" dirty="0">
                <a:latin typeface="Times New Roman" panose="02020603050405020304" pitchFamily="18" charset="0"/>
                <a:cs typeface="Times New Roman" panose="02020603050405020304" pitchFamily="18" charset="0"/>
              </a:rPr>
              <a:t>OUTLINE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1733" y="2057401"/>
            <a:ext cx="5296359" cy="4024125"/>
          </a:xfrm>
        </p:spPr>
        <p:txBody>
          <a:bodyPr>
            <a:normAutofit fontScale="85000" lnSpcReduction="20000"/>
          </a:bodyPr>
          <a:lstStyle/>
          <a:p>
            <a:pPr marL="457200" indent="-457200">
              <a:buFont typeface="+mj-lt"/>
              <a:buAutoNum type="arabicPeriod"/>
            </a:pPr>
            <a:r>
              <a:rPr lang="en-US" dirty="0">
                <a:latin typeface="Times New Roman" pitchFamily="18" charset="0"/>
                <a:cs typeface="Times New Roman" pitchFamily="18" charset="0"/>
              </a:rPr>
              <a:t>INTRODUCTION</a:t>
            </a:r>
          </a:p>
          <a:p>
            <a:pPr marL="457200" indent="-457200">
              <a:buFont typeface="+mj-lt"/>
              <a:buAutoNum type="arabicPeriod"/>
            </a:pPr>
            <a:r>
              <a:rPr lang="en-US" dirty="0">
                <a:latin typeface="Times New Roman" pitchFamily="18" charset="0"/>
                <a:cs typeface="Times New Roman" pitchFamily="18" charset="0"/>
              </a:rPr>
              <a:t>HOW DID IT STARTS</a:t>
            </a:r>
          </a:p>
          <a:p>
            <a:pPr marL="457200" indent="-457200">
              <a:buFont typeface="+mj-lt"/>
              <a:buAutoNum type="arabicPeriod"/>
            </a:pPr>
            <a:r>
              <a:rPr lang="en-US" dirty="0">
                <a:latin typeface="Times New Roman" pitchFamily="18" charset="0"/>
                <a:cs typeface="Times New Roman" pitchFamily="18" charset="0"/>
              </a:rPr>
              <a:t>AFFECTED AREA</a:t>
            </a:r>
          </a:p>
          <a:p>
            <a:pPr marL="342900" indent="-342900">
              <a:buFont typeface="+mj-lt"/>
              <a:buAutoNum type="arabicPeriod"/>
            </a:pPr>
            <a:r>
              <a:rPr lang="en-US" dirty="0">
                <a:latin typeface="Times New Roman" pitchFamily="18" charset="0"/>
                <a:cs typeface="Times New Roman" pitchFamily="18" charset="0"/>
              </a:rPr>
              <a:t> FACTORS INVOLVED FOR LEAK</a:t>
            </a:r>
          </a:p>
          <a:p>
            <a:pPr marL="342900" indent="-342900">
              <a:buFont typeface="+mj-lt"/>
              <a:buAutoNum type="arabicPeriod"/>
            </a:pPr>
            <a:r>
              <a:rPr lang="en-US" dirty="0">
                <a:latin typeface="Times New Roman" pitchFamily="18" charset="0"/>
                <a:cs typeface="Times New Roman" pitchFamily="18" charset="0"/>
              </a:rPr>
              <a:t> OVERALL GAS LEAK SUMMARY</a:t>
            </a:r>
          </a:p>
          <a:p>
            <a:pPr marL="342900" indent="-342900">
              <a:buFont typeface="+mj-lt"/>
              <a:buAutoNum type="arabicPeriod"/>
            </a:pPr>
            <a:r>
              <a:rPr lang="en-US" dirty="0">
                <a:latin typeface="Times New Roman" pitchFamily="18" charset="0"/>
                <a:cs typeface="Times New Roman" pitchFamily="18" charset="0"/>
              </a:rPr>
              <a:t>OTHER CAUSES</a:t>
            </a:r>
            <a:endParaRPr lang="en-US" sz="2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Futura Md BT" pitchFamily="34" charset="0"/>
            </a:endParaRPr>
          </a:p>
          <a:p>
            <a:pPr marL="342900" indent="-342900">
              <a:buFont typeface="+mj-lt"/>
              <a:buAutoNum type="arabicPeriod"/>
            </a:pPr>
            <a:r>
              <a:rPr lang="en-US" dirty="0">
                <a:latin typeface="Times New Roman" pitchFamily="18" charset="0"/>
                <a:cs typeface="Times New Roman" pitchFamily="18" charset="0"/>
              </a:rPr>
              <a:t>CONTRIBUTION TO NEGLIGENCE</a:t>
            </a:r>
          </a:p>
          <a:p>
            <a:pPr marL="342900" indent="-342900">
              <a:buFont typeface="+mj-lt"/>
              <a:buAutoNum type="arabicPeriod"/>
            </a:pPr>
            <a:r>
              <a:rPr lang="en-US" dirty="0">
                <a:latin typeface="Times New Roman" pitchFamily="18" charset="0"/>
                <a:cs typeface="Times New Roman" pitchFamily="18" charset="0"/>
              </a:rPr>
              <a:t> ELIMINATION OF RISKS</a:t>
            </a:r>
          </a:p>
          <a:p>
            <a:pPr marL="457200" indent="-457200">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5193" y="2057401"/>
            <a:ext cx="5105400" cy="3951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43934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CONTRIBUTION TO NEGLIGENCE</a:t>
            </a:r>
          </a:p>
        </p:txBody>
      </p:sp>
      <p:sp>
        <p:nvSpPr>
          <p:cNvPr id="3" name="Content Placeholder 2"/>
          <p:cNvSpPr>
            <a:spLocks noGrp="1"/>
          </p:cNvSpPr>
          <p:nvPr>
            <p:ph idx="1"/>
          </p:nvPr>
        </p:nvSpPr>
        <p:spPr>
          <a:xfrm>
            <a:off x="685800" y="2194560"/>
            <a:ext cx="10820400" cy="4320540"/>
          </a:xfrm>
        </p:spPr>
        <p:txBody>
          <a:bodyPr>
            <a:normAutofit/>
          </a:bodyPr>
          <a:lstStyle/>
          <a:p>
            <a:r>
              <a:rPr lang="en-US" sz="2400" b="1" dirty="0">
                <a:latin typeface="Times New Roman" panose="02020603050405020304" pitchFamily="18" charset="0"/>
                <a:cs typeface="Times New Roman" panose="02020603050405020304" pitchFamily="18" charset="0"/>
              </a:rPr>
              <a:t>UCIL didn’t maintained safety rules.......</a:t>
            </a:r>
          </a:p>
          <a:p>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pipe leaked? Don't replace it.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MIC workers needed more training. They could do with less.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flare tower and the vent gas scrubber had been out of service for five months before the disaster.</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steam boiler, intended to clean the pipes, was out of action for unknown reasons.</a:t>
            </a:r>
          </a:p>
          <a:p>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58122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F19C-5E95-4328-9596-D46C42A047D0}"/>
              </a:ext>
            </a:extLst>
          </p:cNvPr>
          <p:cNvSpPr>
            <a:spLocks noGrp="1"/>
          </p:cNvSpPr>
          <p:nvPr>
            <p:ph type="title"/>
          </p:nvPr>
        </p:nvSpPr>
        <p:spPr/>
        <p:txBody>
          <a:bodyPr/>
          <a:lstStyle/>
          <a:p>
            <a:r>
              <a:rPr lang="en-GB" dirty="0"/>
              <a:t>Impact on local community</a:t>
            </a:r>
          </a:p>
        </p:txBody>
      </p:sp>
      <p:sp>
        <p:nvSpPr>
          <p:cNvPr id="3" name="Content Placeholder 2">
            <a:extLst>
              <a:ext uri="{FF2B5EF4-FFF2-40B4-BE49-F238E27FC236}">
                <a16:creationId xmlns:a16="http://schemas.microsoft.com/office/drawing/2014/main" id="{517B56A9-9A27-4B1C-BBE8-11C9BC3A05E6}"/>
              </a:ext>
            </a:extLst>
          </p:cNvPr>
          <p:cNvSpPr>
            <a:spLocks noGrp="1"/>
          </p:cNvSpPr>
          <p:nvPr>
            <p:ph idx="1"/>
          </p:nvPr>
        </p:nvSpPr>
        <p:spPr/>
        <p:txBody>
          <a:bodyPr/>
          <a:lstStyle/>
          <a:p>
            <a:r>
              <a:rPr lang="en-GB" dirty="0"/>
              <a:t>10,000 deaths in the start.</a:t>
            </a:r>
          </a:p>
          <a:p>
            <a:r>
              <a:rPr lang="en-GB" dirty="0"/>
              <a:t>30,000-50,000 extremely ill.</a:t>
            </a:r>
          </a:p>
          <a:p>
            <a:pPr lvl="1"/>
            <a:endParaRPr lang="en-GB" dirty="0"/>
          </a:p>
        </p:txBody>
      </p:sp>
    </p:spTree>
    <p:extLst>
      <p:ext uri="{BB962C8B-B14F-4D97-AF65-F5344CB8AC3E}">
        <p14:creationId xmlns:p14="http://schemas.microsoft.com/office/powerpoint/2010/main" val="147214973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066" y="218138"/>
            <a:ext cx="8610600" cy="1293028"/>
          </a:xfrm>
        </p:spPr>
        <p:txBody>
          <a:bodyPr>
            <a:noAutofit/>
          </a:bodyPr>
          <a:lstStyle/>
          <a:p>
            <a:r>
              <a:rPr lang="en-IN" sz="3600" dirty="0">
                <a:latin typeface="Times New Roman" pitchFamily="18" charset="0"/>
                <a:cs typeface="Times New Roman" pitchFamily="18" charset="0"/>
              </a:rPr>
              <a:t>WHAT COULD HAD BEEN DONE TO AVOID THE DISASTER?</a:t>
            </a:r>
            <a:br>
              <a:rPr lang="en-US" sz="3600" dirty="0">
                <a:latin typeface="Times New Roman" pitchFamily="18" charset="0"/>
                <a:cs typeface="Times New Roman" pitchFamily="18" charset="0"/>
              </a:rPr>
            </a:br>
            <a:endParaRPr lang="en-GB" sz="3600" dirty="0"/>
          </a:p>
        </p:txBody>
      </p:sp>
      <p:sp>
        <p:nvSpPr>
          <p:cNvPr id="3" name="Content Placeholder 2"/>
          <p:cNvSpPr>
            <a:spLocks noGrp="1"/>
          </p:cNvSpPr>
          <p:nvPr>
            <p:ph idx="1"/>
          </p:nvPr>
        </p:nvSpPr>
        <p:spPr>
          <a:xfrm>
            <a:off x="685800" y="2194560"/>
            <a:ext cx="10820400" cy="4278976"/>
          </a:xfrm>
        </p:spPr>
        <p:txBody>
          <a:bodyPr>
            <a:noAutofit/>
          </a:bodyPr>
          <a:lstStyle/>
          <a:p>
            <a:r>
              <a:rPr lang="en-IN" sz="2000" dirty="0">
                <a:latin typeface="Times New Roman" pitchFamily="18" charset="0"/>
                <a:cs typeface="Times New Roman" pitchFamily="18" charset="0"/>
              </a:rPr>
              <a:t>Supervisor could have been placed on night shifts and the readings and feedback of the Equipment could have been taken for every one hour.</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There should have been 4 stage back up system (union carbide plant of USA) instead of a one manual back up system.</a:t>
            </a:r>
          </a:p>
          <a:p>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At regular intervals proper maintenance and servicing of Flare towers, pressure valves, gas scrubbers must have be made.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Strict regulations and methods must have been used according to the manual.</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Proper pressure gauges should have been used.</a:t>
            </a:r>
          </a:p>
          <a:p>
            <a:endParaRPr lang="en-US" sz="2000" dirty="0">
              <a:latin typeface="Times New Roman" pitchFamily="18" charset="0"/>
              <a:cs typeface="Times New Roman" pitchFamily="18" charset="0"/>
            </a:endParaRPr>
          </a:p>
          <a:p>
            <a:pPr marL="0" indent="0">
              <a:buNone/>
            </a:pPr>
            <a:endParaRPr lang="en-GB" sz="2000" dirty="0"/>
          </a:p>
        </p:txBody>
      </p:sp>
    </p:spTree>
    <p:extLst>
      <p:ext uri="{BB962C8B-B14F-4D97-AF65-F5344CB8AC3E}">
        <p14:creationId xmlns:p14="http://schemas.microsoft.com/office/powerpoint/2010/main" val="288099784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3936" y="2759428"/>
            <a:ext cx="8610600" cy="1293028"/>
          </a:xfrm>
        </p:spPr>
        <p:txBody>
          <a:bodyPr>
            <a:noAutofit/>
          </a:bodyPr>
          <a:lstStyle/>
          <a:p>
            <a:pPr algn="l"/>
            <a:r>
              <a:rPr lang="en-US" sz="11500" b="1" i="1" dirty="0">
                <a:latin typeface="Times New Roman" panose="02020603050405020304" pitchFamily="18" charset="0"/>
                <a:cs typeface="Times New Roman" panose="02020603050405020304" pitchFamily="18" charset="0"/>
              </a:rPr>
              <a:t>THANK YOU</a:t>
            </a:r>
            <a:endParaRPr lang="en-GB" sz="115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0871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INTRODUCTION</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5018" y="2194560"/>
            <a:ext cx="10972800" cy="4024125"/>
          </a:xfrm>
        </p:spPr>
        <p:txBody>
          <a:bodyPr>
            <a:normAutofit/>
          </a:bodyPr>
          <a:lstStyle/>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Bhopal gas tragedy, a disaster that happened by a Gas leak is considered as one of the world's worst Industrial catastrophes that occurred on the night of December 2–3, 1984 at the Union carbide India Limited (UCIL) Pesticide plant in Bhopal, Madhya Pradesh, India. </a:t>
            </a:r>
            <a:endParaRPr lang="en-GB" sz="3600" dirty="0"/>
          </a:p>
        </p:txBody>
      </p:sp>
    </p:spTree>
    <p:extLst>
      <p:ext uri="{BB962C8B-B14F-4D97-AF65-F5344CB8AC3E}">
        <p14:creationId xmlns:p14="http://schemas.microsoft.com/office/powerpoint/2010/main" val="11696960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68"/>
            <a:ext cx="12192000" cy="686166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784612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255" y="1863819"/>
            <a:ext cx="10820400" cy="4024125"/>
          </a:xfrm>
        </p:spPr>
        <p:txBody>
          <a:bodyPr>
            <a:noAutofit/>
          </a:bodyPr>
          <a:lstStyle/>
          <a:p>
            <a:r>
              <a:rPr lang="en-US" sz="3600" dirty="0">
                <a:latin typeface="Times New Roman" pitchFamily="18" charset="0"/>
                <a:cs typeface="Times New Roman" pitchFamily="18" charset="0"/>
              </a:rPr>
              <a:t>A leak of Methyl Isocyanate (MIC) gas and other chemicals from the plant resulted in the exposure of thousands of people. The toxic substance spread  its way in and around the neighborhood located near the plant. That Resulted in a very high death toll. The official immediate death toll was 20,000 and 120,000 injuries.</a:t>
            </a:r>
            <a:endParaRPr lang="en-GB" sz="3600" dirty="0"/>
          </a:p>
        </p:txBody>
      </p:sp>
    </p:spTree>
    <p:extLst>
      <p:ext uri="{BB962C8B-B14F-4D97-AF65-F5344CB8AC3E}">
        <p14:creationId xmlns:p14="http://schemas.microsoft.com/office/powerpoint/2010/main" val="375681877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438" y="1712064"/>
            <a:ext cx="4474347" cy="37062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4631" y="1712064"/>
            <a:ext cx="4533705" cy="37062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916497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cap="none" dirty="0">
                <a:ln w="18415" cmpd="sng">
                  <a:solidFill>
                    <a:srgbClr val="FFFFFF"/>
                  </a:solidFill>
                  <a:prstDash val="solid"/>
                </a:ln>
                <a:solidFill>
                  <a:schemeClr val="bg2">
                    <a:lumMod val="20000"/>
                    <a:lumOff val="80000"/>
                  </a:schemeClr>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Union Carbide India Limited</a:t>
            </a:r>
            <a:br>
              <a:rPr lang="en-US" cap="none" dirty="0">
                <a:ln w="18415" cmpd="sng">
                  <a:solidFill>
                    <a:srgbClr val="FFFFFF"/>
                  </a:solidFill>
                  <a:prstDash val="solid"/>
                </a:ln>
                <a:solidFill>
                  <a:schemeClr val="bg2">
                    <a:lumMod val="20000"/>
                    <a:lumOff val="80000"/>
                  </a:schemeClr>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498763" y="2057401"/>
            <a:ext cx="5334000" cy="4024125"/>
          </a:xfrm>
        </p:spPr>
        <p:txBody>
          <a:bodyPr>
            <a:noAutofit/>
          </a:bodyPr>
          <a:lstStyle/>
          <a:p>
            <a:r>
              <a:rPr lang="en-US" sz="2400" dirty="0">
                <a:solidFill>
                  <a:schemeClr val="tx1">
                    <a:lumMod val="95000"/>
                  </a:schemeClr>
                </a:solidFill>
                <a:latin typeface="Times New Roman" panose="02020603050405020304" pitchFamily="18" charset="0"/>
                <a:cs typeface="Times New Roman" panose="02020603050405020304" pitchFamily="18" charset="0"/>
              </a:rPr>
              <a:t>UCIL was the Indian subsidiary of Union Carbide</a:t>
            </a:r>
            <a:r>
              <a:rPr lang="en-US" sz="2400" dirty="0">
                <a:latin typeface="Times New Roman" panose="02020603050405020304" pitchFamily="18" charset="0"/>
                <a:cs typeface="Times New Roman" panose="02020603050405020304" pitchFamily="18" charset="0"/>
              </a:rPr>
              <a:t> </a:t>
            </a:r>
            <a:r>
              <a:rPr lang="en-US" sz="2400" dirty="0">
                <a:solidFill>
                  <a:schemeClr val="tx1">
                    <a:lumMod val="95000"/>
                  </a:schemeClr>
                </a:solidFill>
                <a:latin typeface="Times New Roman" panose="02020603050405020304" pitchFamily="18" charset="0"/>
                <a:cs typeface="Times New Roman" panose="02020603050405020304" pitchFamily="18" charset="0"/>
              </a:rPr>
              <a:t>Corporation (UCC), with Indian Government controlled banks and the Indian public holding a 49.1 percent stake.</a:t>
            </a:r>
          </a:p>
          <a:p>
            <a:r>
              <a:rPr lang="en-US" sz="2400" dirty="0">
                <a:solidFill>
                  <a:schemeClr val="tx1">
                    <a:lumMod val="95000"/>
                  </a:schemeClr>
                </a:solidFill>
                <a:latin typeface="Times New Roman" panose="02020603050405020304" pitchFamily="18" charset="0"/>
                <a:cs typeface="Times New Roman" panose="02020603050405020304" pitchFamily="18" charset="0"/>
              </a:rPr>
              <a:t>It started in 1969 at the northern state of India.</a:t>
            </a:r>
          </a:p>
          <a:p>
            <a:r>
              <a:rPr lang="en-IN" sz="2400" dirty="0">
                <a:solidFill>
                  <a:schemeClr val="tx1">
                    <a:lumMod val="95000"/>
                  </a:schemeClr>
                </a:solidFill>
                <a:latin typeface="Times New Roman" panose="02020603050405020304" pitchFamily="18" charset="0"/>
                <a:cs typeface="Times New Roman" panose="02020603050405020304" pitchFamily="18" charset="0"/>
              </a:rPr>
              <a:t>Phosgene, Monomethlyamine, Methyl Isocyanate (MIC) and the pesticide Carbaryl, also known as Sevin were manufactured here.</a:t>
            </a:r>
          </a:p>
          <a:p>
            <a:endParaRPr lang="en-GB" sz="24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23481" y="1814209"/>
            <a:ext cx="6097659" cy="3431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455289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Times New Roman" pitchFamily="18" charset="0"/>
                <a:cs typeface="Times New Roman" pitchFamily="18" charset="0"/>
              </a:rPr>
              <a:t>HOW DID IT START</a:t>
            </a:r>
            <a:endParaRPr lang="en-GB"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normAutofit/>
          </a:bodyPr>
          <a:lstStyle/>
          <a:p>
            <a:r>
              <a:rPr lang="en-US" sz="2400" dirty="0">
                <a:latin typeface="Times New Roman" pitchFamily="18" charset="0"/>
                <a:cs typeface="Times New Roman" pitchFamily="18" charset="0"/>
              </a:rPr>
              <a:t>To produce Pesticide Sevin with an intermediate methyl isocyanate (MIC).</a:t>
            </a:r>
          </a:p>
          <a:p>
            <a:pPr marL="0" indent="0">
              <a:buNone/>
            </a:pPr>
            <a:r>
              <a:rPr lang="en-US" sz="2400" dirty="0">
                <a:latin typeface="Times New Roman" pitchFamily="18" charset="0"/>
                <a:cs typeface="Times New Roman" pitchFamily="18" charset="0"/>
              </a:rPr>
              <a:t>   It necessitated the start up of  MIC production plant in 1979.</a:t>
            </a:r>
          </a:p>
          <a:p>
            <a:pPr marL="0" indent="0">
              <a:buNone/>
            </a:pPr>
            <a:endParaRPr lang="en-US" sz="2400" baseline="30000" dirty="0">
              <a:latin typeface="Times New Roman" pitchFamily="18" charset="0"/>
              <a:cs typeface="Times New Roman" pitchFamily="18" charset="0"/>
            </a:endParaRPr>
          </a:p>
          <a:p>
            <a:r>
              <a:rPr lang="en-US" sz="2400" dirty="0">
                <a:latin typeface="Times New Roman" panose="02020603050405020304" pitchFamily="18" charset="0"/>
                <a:cs typeface="Times New Roman" panose="02020603050405020304" pitchFamily="18" charset="0"/>
              </a:rPr>
              <a:t>Following production continued ,ironically during the night of December 2–3, 1984,                      water entered Tank E610 containing 40 tons of MIC.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resulting in exothermic reaction which increased the temperature inside the tank to over 200 °C(392 °F) and raised the pressure. About 30 metric tons of methyl isocyanate (MIC) escaped from the tank into the atmosphere, which got added to </a:t>
            </a:r>
            <a:r>
              <a:rPr lang="en-IN" sz="2400" dirty="0">
                <a:latin typeface="Times New Roman" panose="02020603050405020304" pitchFamily="18" charset="0"/>
                <a:cs typeface="Times New Roman" panose="02020603050405020304" pitchFamily="18" charset="0"/>
              </a:rPr>
              <a:t>a weak wind which frequently changed direction, which in turn helped the gas to cover more area in a shorter period of time (about one hour).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2322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974" y="1562041"/>
            <a:ext cx="10820400" cy="4024125"/>
          </a:xfrm>
        </p:spPr>
        <p:txBody>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This weak wind and the weak vertical turbulence caused a slow dilution of gas and thus allowed the poisonous gas to spread over considerable distances.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25471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421</TotalTime>
  <Words>803</Words>
  <Application>Microsoft Office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Corbel</vt:lpstr>
      <vt:lpstr>Futura Md BT</vt:lpstr>
      <vt:lpstr>Times New Roman</vt:lpstr>
      <vt:lpstr>Wingdings</vt:lpstr>
      <vt:lpstr>Wingdings 2</vt:lpstr>
      <vt:lpstr>Wingdings 3</vt:lpstr>
      <vt:lpstr>Module</vt:lpstr>
      <vt:lpstr>PowerPoint Presentation</vt:lpstr>
      <vt:lpstr>OUTLINE</vt:lpstr>
      <vt:lpstr>INTRODUCTION</vt:lpstr>
      <vt:lpstr>PowerPoint Presentation</vt:lpstr>
      <vt:lpstr>PowerPoint Presentation</vt:lpstr>
      <vt:lpstr>PowerPoint Presentation</vt:lpstr>
      <vt:lpstr>Union Carbide India Limited </vt:lpstr>
      <vt:lpstr>HOW DID IT START</vt:lpstr>
      <vt:lpstr>PowerPoint Presentation</vt:lpstr>
      <vt:lpstr>PowerPoint Presentation</vt:lpstr>
      <vt:lpstr>AFFECTED AREA </vt:lpstr>
      <vt:lpstr> WHAT FACTORS LEAD TO THE MAGNITUDE OF GAS LEAK?? </vt:lpstr>
      <vt:lpstr>PowerPoint Presentation</vt:lpstr>
      <vt:lpstr>OVERALL VIEW OF THE GAS LEAK  </vt:lpstr>
      <vt:lpstr>Root causes</vt:lpstr>
      <vt:lpstr>UCIL Plant After Disaster </vt:lpstr>
      <vt:lpstr>PowerPoint Presentation</vt:lpstr>
      <vt:lpstr>PowerPoint Presentation</vt:lpstr>
      <vt:lpstr>PowerPoint Presentation</vt:lpstr>
      <vt:lpstr>CONTRIBUTION TO NEGLIGENCE</vt:lpstr>
      <vt:lpstr>Impact on local community</vt:lpstr>
      <vt:lpstr>WHAT COULD HAD BEEN DONE TO AVOID THE DISASTER?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Yousuf s a</dc:title>
  <dc:creator>Windows User</dc:creator>
  <cp:lastModifiedBy>Amir Suliman</cp:lastModifiedBy>
  <cp:revision>38</cp:revision>
  <dcterms:created xsi:type="dcterms:W3CDTF">2014-03-19T12:28:38Z</dcterms:created>
  <dcterms:modified xsi:type="dcterms:W3CDTF">2023-01-16T22:08:44Z</dcterms:modified>
</cp:coreProperties>
</file>